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65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4" r:id="rId10"/>
    <p:sldId id="266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Garamond" panose="02020404030301010803" pitchFamily="18" charset="0"/>
      <p:regular r:id="rId14"/>
      <p:bold r:id="rId15"/>
      <p:italic r:id="rId16"/>
    </p:embeddedFont>
    <p:embeddedFont>
      <p:font typeface="Libre Baskerville" panose="02000000000000000000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43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397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493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7311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0974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8879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040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9704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724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2216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348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9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5394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027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16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84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594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767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3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28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560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0754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7533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91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07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1112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1C80BE-65EF-47AC-886F-7783018A2AEC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56A9F5-B898-4C6C-8CD3-ADF8CC5A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26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8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82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32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142" y="789980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Why Verbal Communication Matters?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29900" y="2300883"/>
            <a:ext cx="7779068" cy="1138476"/>
          </a:xfrm>
          <a:prstGeom prst="roundRect">
            <a:avLst>
              <a:gd name="adj" fmla="val 71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981814" y="2503408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Builds Clarity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1814" y="2924889"/>
            <a:ext cx="73740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Establishes shared understanding and prevents costly miscommunications.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29900" y="3634264"/>
            <a:ext cx="7779068" cy="1138476"/>
          </a:xfrm>
          <a:prstGeom prst="roundRect">
            <a:avLst>
              <a:gd name="adj" fmla="val 71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1814" y="3836789"/>
            <a:ext cx="324612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Strengthens Relationships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1814" y="4258270"/>
            <a:ext cx="73740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Creates trust and fosters genuine connections with colleagues and teams.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29900" y="4967645"/>
            <a:ext cx="7779068" cy="1138476"/>
          </a:xfrm>
          <a:prstGeom prst="roundRect">
            <a:avLst>
              <a:gd name="adj" fmla="val 71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814" y="5170170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Enables Leadership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1814" y="5591651"/>
            <a:ext cx="73740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Essential for effective decision-making, negotiation, and influencing others.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29900" y="6301026"/>
            <a:ext cx="7779068" cy="1138476"/>
          </a:xfrm>
          <a:prstGeom prst="roundRect">
            <a:avLst>
              <a:gd name="adj" fmla="val 71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814" y="6503551"/>
            <a:ext cx="259687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Drives Collaboration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1814" y="6925032"/>
            <a:ext cx="73740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Facilitates teamwork and productivity through open, honest dialogue.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307" y="0"/>
            <a:ext cx="5486400" cy="83049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2458" y="1550460"/>
            <a:ext cx="8188846" cy="923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Verbal Communication in the Workplace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02458" y="3020578"/>
            <a:ext cx="8188846" cy="27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Transform how you connect, collaborate, and lead through powerful verbal communication skill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Helps teams share ideas clearly and avoid misunderstandings.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does: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Builds trust and strong relationships among colleagues and clients.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helps: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Improves teamwork, coordination, and overall productivity.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it’s used: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meetings, presentations, client interactions, and daily discussions.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Creates a positive work environment and enhances professional image</a:t>
            </a: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600" dirty="0">
              <a:solidFill>
                <a:srgbClr val="454240"/>
              </a:solidFill>
              <a:latin typeface="Times New Roman" panose="02020603050405020304" pitchFamily="18" charset="0"/>
              <a:ea typeface="DM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29846"/>
            <a:ext cx="8370927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The Building Blocks of Verbal Communication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7475" y="25399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Words Matter Most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7475" y="3105864"/>
            <a:ext cx="3529489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Your word choice forms the foundation of your message. Select language that is precise, appropriate, and aligned with your audience's understanding.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7475" y="50936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Tone Sets the Stage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7475" y="5659517"/>
            <a:ext cx="3529489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The same words deliver different meanings depending on tone. Sarcasm, sincerity, and warmth all shift how listeners interpret your message.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053460" y="2539960"/>
            <a:ext cx="335792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Delivery Shapes Impact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053460" y="3084348"/>
            <a:ext cx="3529489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Pitch, pace, and volume influence how engaged your audience remains. Varied delivery maintains attention and emphasises key points.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053460" y="5093613"/>
            <a:ext cx="3529489" cy="53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Clarity Prevents Confusion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150277" y="5692585"/>
            <a:ext cx="3529489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Ensure your message is easily understood by avoiding jargon, speaking at a comfortable pace, and checking for comprehension.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1582026"/>
            <a:ext cx="7556421" cy="936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Forms of Verbal Communication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194685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3187660"/>
            <a:ext cx="3129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Oral Communication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017306" y="3678079"/>
            <a:ext cx="63759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Face-to-face conversations, phone calls, video conferences, and presentations allow real-time interaction and immediate feedback.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5227439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5220414"/>
            <a:ext cx="3598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Written Communication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017306" y="5710833"/>
            <a:ext cx="63759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Emails, reports, memos, and social media posts provide documented records and allow for careful composition and review.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638" y="702588"/>
            <a:ext cx="9960531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Essential Skills for Workplace Success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197304" y="1766649"/>
            <a:ext cx="1647111" cy="1196221"/>
          </a:xfrm>
          <a:prstGeom prst="roundRect">
            <a:avLst>
              <a:gd name="adj" fmla="val 72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74889" y="2182297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5051941" y="1974175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Active Listening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51941" y="2423160"/>
            <a:ext cx="794313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Fully engage with speakers to understand their message and demonstrate respect.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948118" y="2953345"/>
            <a:ext cx="8851940" cy="11430"/>
          </a:xfrm>
          <a:prstGeom prst="roundRect">
            <a:avLst>
              <a:gd name="adj" fmla="val 762964"/>
            </a:avLst>
          </a:prstGeom>
          <a:solidFill>
            <a:srgbClr val="DDD3BA"/>
          </a:solidFill>
          <a:ln/>
        </p:spPr>
      </p:sp>
      <p:sp>
        <p:nvSpPr>
          <p:cNvPr id="8" name="Shape 6"/>
          <p:cNvSpPr/>
          <p:nvPr/>
        </p:nvSpPr>
        <p:spPr>
          <a:xfrm>
            <a:off x="2373749" y="3066574"/>
            <a:ext cx="3294221" cy="1196221"/>
          </a:xfrm>
          <a:prstGeom prst="roundRect">
            <a:avLst>
              <a:gd name="adj" fmla="val 72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74889" y="3482221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5875496" y="3274100"/>
            <a:ext cx="316444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Clarity and Conciseness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875496" y="3723084"/>
            <a:ext cx="705326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Express ideas clearly without unnecessary jargon or lengthy explanations.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71674" y="4253270"/>
            <a:ext cx="8028384" cy="11430"/>
          </a:xfrm>
          <a:prstGeom prst="roundRect">
            <a:avLst>
              <a:gd name="adj" fmla="val 762964"/>
            </a:avLst>
          </a:prstGeom>
          <a:solidFill>
            <a:srgbClr val="DDD3BA"/>
          </a:solidFill>
          <a:ln/>
        </p:spPr>
      </p:sp>
      <p:sp>
        <p:nvSpPr>
          <p:cNvPr id="13" name="Shape 11"/>
          <p:cNvSpPr/>
          <p:nvPr/>
        </p:nvSpPr>
        <p:spPr>
          <a:xfrm>
            <a:off x="1550194" y="4366498"/>
            <a:ext cx="4941332" cy="1528405"/>
          </a:xfrm>
          <a:prstGeom prst="roundRect">
            <a:avLst>
              <a:gd name="adj" fmla="val 57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74889" y="4948238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6699052" y="4574024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Tone Management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99052" y="5023009"/>
            <a:ext cx="699718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Adjust your delivery based on context, audience, and the gravity of your message.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595229" y="5885378"/>
            <a:ext cx="7204829" cy="11430"/>
          </a:xfrm>
          <a:prstGeom prst="roundRect">
            <a:avLst>
              <a:gd name="adj" fmla="val 762964"/>
            </a:avLst>
          </a:prstGeom>
          <a:solidFill>
            <a:srgbClr val="DDD3BA"/>
          </a:solidFill>
          <a:ln/>
        </p:spPr>
      </p:sp>
      <p:sp>
        <p:nvSpPr>
          <p:cNvPr id="18" name="Shape 16"/>
          <p:cNvSpPr/>
          <p:nvPr/>
        </p:nvSpPr>
        <p:spPr>
          <a:xfrm>
            <a:off x="726638" y="5998607"/>
            <a:ext cx="6588562" cy="1528405"/>
          </a:xfrm>
          <a:prstGeom prst="roundRect">
            <a:avLst>
              <a:gd name="adj" fmla="val 57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74889" y="6580346"/>
            <a:ext cx="291941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7522726" y="6206133"/>
            <a:ext cx="287202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Empathetic Response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22726" y="6655118"/>
            <a:ext cx="617351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Acknowledge others' perspectives and emotions to build rapport and understanding.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6187" y="792301"/>
            <a:ext cx="7909084" cy="1102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Barriers That Block Verbal Communication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458" y="1986201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4598" y="1986201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885230" y="2185392"/>
            <a:ext cx="238565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Physical Interference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5230" y="2566868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Background noise, poor internet connectivity, or environmental distractions disrupt message clarity.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7458" y="3506986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94598" y="3506986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885230" y="3706178"/>
            <a:ext cx="315110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Cultural Misunderstandings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5230" y="4087654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Differences in language, idioms, and cultural context can lead to unintended meanings and confusion.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7458" y="5027771"/>
            <a:ext cx="7909084" cy="1062157"/>
          </a:xfrm>
          <a:prstGeom prst="roundRect">
            <a:avLst>
              <a:gd name="adj" fmla="val 1033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94598" y="5027771"/>
            <a:ext cx="91440" cy="1062157"/>
          </a:xfrm>
          <a:prstGeom prst="roundRect">
            <a:avLst>
              <a:gd name="adj" fmla="val 810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885230" y="5226963"/>
            <a:ext cx="232743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Emotional Obstacles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5230" y="5608439"/>
            <a:ext cx="744212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Stress, anxiety, frustration, or personal biases filter how we send and receive messages.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17458" y="626625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94598" y="6266259"/>
            <a:ext cx="91440" cy="1344454"/>
          </a:xfrm>
          <a:prstGeom prst="roundRect">
            <a:avLst>
              <a:gd name="adj" fmla="val 81039"/>
            </a:avLst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885230" y="6465451"/>
            <a:ext cx="22053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Perceptual Filters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5230" y="684692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Assumptions, stereotypes, and misinterpretations prevent us from hearing what was actually said.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920591"/>
            <a:ext cx="13042821" cy="97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Practical Strategies to Improve Your Communication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08948" y="17762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08948" y="2131331"/>
            <a:ext cx="3698081" cy="45719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008948" y="2305639"/>
            <a:ext cx="3698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Listen with Full Attention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98192" y="279605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Put away distractions and focus entirely on understanding the speaker's message before formulating your response.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17762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 flipV="1">
            <a:off x="5216962" y="2117887"/>
            <a:ext cx="3937796" cy="45719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5216962" y="2305639"/>
            <a:ext cx="4196358" cy="388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Choose Simple, Direct Language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285992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Avoid industry jargon and complex terminology. Use plain language that your audience readily understands.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17762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2131332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305639"/>
            <a:ext cx="3505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Confirm Understanding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27960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Paraphrase key points back to the speaker to verify you've grasped their meaning accurately.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67135" y="4515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267135" y="4870462"/>
            <a:ext cx="5079885" cy="64532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181071" y="5044770"/>
            <a:ext cx="3277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Monitor Your Delivery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91829" y="5535188"/>
            <a:ext cx="55101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Be mindful of your tone, pace, and body language to ensure they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reinforce—not contradict—your message.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4515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05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4870463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044770"/>
            <a:ext cx="3312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Demonstrate Empathy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553518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Validate others' feelings and perspectives. Show you value their input and concerns.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755571"/>
            <a:ext cx="7652861" cy="1997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Your Verbal Communication Action Plan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5569" y="3072051"/>
            <a:ext cx="3719870" cy="2605564"/>
          </a:xfrm>
          <a:prstGeom prst="roundRect">
            <a:avLst>
              <a:gd name="adj" fmla="val 196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192" y="329267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This Week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192" y="3753207"/>
            <a:ext cx="3278624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one communication skill to focus on. Practise active listening in your next meeting by asking clarifying questions.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442" y="3072051"/>
            <a:ext cx="3719989" cy="2605564"/>
          </a:xfrm>
          <a:prstGeom prst="roundRect">
            <a:avLst>
              <a:gd name="adj" fmla="val 196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065" y="329267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This Month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065" y="3753207"/>
            <a:ext cx="3278743" cy="170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Record yourself speaking and review for tone, pace, and clarity. Identify one area for improvement and refine your approach.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5569" y="5890617"/>
            <a:ext cx="7652861" cy="1583293"/>
          </a:xfrm>
          <a:prstGeom prst="roundRect">
            <a:avLst>
              <a:gd name="adj" fmla="val 322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192" y="611124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This Quarter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192" y="6571774"/>
            <a:ext cx="721161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Seek feedback from colleagues on your communication style. Apply insights to strengthen your impact in team settings and presentations.</a:t>
            </a:r>
            <a:endParaRPr lang="en-US" sz="16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</TotalTime>
  <Words>635</Words>
  <Application>Microsoft Office PowerPoint</Application>
  <PresentationFormat>Custom</PresentationFormat>
  <Paragraphs>84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</vt:lpstr>
      <vt:lpstr>Times New Roman</vt:lpstr>
      <vt:lpstr>Arial</vt:lpstr>
      <vt:lpstr>Garamond</vt:lpstr>
      <vt:lpstr>Libre Baskerville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Anurag Kolte</cp:lastModifiedBy>
  <cp:revision>3</cp:revision>
  <dcterms:created xsi:type="dcterms:W3CDTF">2025-10-24T14:15:31Z</dcterms:created>
  <dcterms:modified xsi:type="dcterms:W3CDTF">2025-10-24T15:12:42Z</dcterms:modified>
</cp:coreProperties>
</file>